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A14957B-FDA2-44BF-B81F-13D8D74EC77B}">
  <a:tblStyle styleId="{1A14957B-FDA2-44BF-B81F-13D8D74EC7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22" Type="http://schemas.openxmlformats.org/officeDocument/2006/relationships/font" Target="fonts/Lato-bold.fntdata"/><Relationship Id="rId10" Type="http://schemas.openxmlformats.org/officeDocument/2006/relationships/slide" Target="slides/slide4.xml"/><Relationship Id="rId21" Type="http://schemas.openxmlformats.org/officeDocument/2006/relationships/font" Target="fonts/Lato-regular.fntdata"/><Relationship Id="rId13" Type="http://schemas.openxmlformats.org/officeDocument/2006/relationships/slide" Target="slides/slide7.xml"/><Relationship Id="rId24" Type="http://schemas.openxmlformats.org/officeDocument/2006/relationships/font" Target="fonts/Lato-boldItalic.fntdata"/><Relationship Id="rId12" Type="http://schemas.openxmlformats.org/officeDocument/2006/relationships/slide" Target="slides/slide6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gi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324604030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324604030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324604030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324604030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324604030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324604030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324604030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324604030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324604030d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324604030d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324604030d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324604030d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324604030d_4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324604030d_4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324604030d_4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324604030d_4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263825" y="1418425"/>
            <a:ext cx="5597100" cy="20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Project 4</a:t>
            </a:r>
            <a:endParaRPr sz="3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Heart Disease Prediction</a:t>
            </a:r>
            <a:endParaRPr sz="3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514325" y="3924925"/>
            <a:ext cx="4593000" cy="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By: </a:t>
            </a:r>
            <a:r>
              <a:rPr lang="en-GB"/>
              <a:t>Jana Khamis , Paul Schaefer , King Yuet Lau(Janette) , Bhavesh Heetoo</a:t>
            </a:r>
            <a:endParaRPr/>
          </a:p>
        </p:txBody>
      </p:sp>
      <p:pic>
        <p:nvPicPr>
          <p:cNvPr descr="Heart Attack Pain Free Stock Photo - Public Domain Pictures"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9637" y="2571750"/>
            <a:ext cx="1321275" cy="132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6"/>
          <p:cNvSpPr txBox="1"/>
          <p:nvPr>
            <p:ph type="title"/>
          </p:nvPr>
        </p:nvSpPr>
        <p:spPr>
          <a:xfrm>
            <a:off x="1297500" y="393750"/>
            <a:ext cx="6860400" cy="9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/>
              <a:t>Conclusion</a:t>
            </a:r>
            <a:endParaRPr/>
          </a:p>
        </p:txBody>
      </p:sp>
      <p:sp>
        <p:nvSpPr>
          <p:cNvPr id="328" name="Google Shape;328;p26"/>
          <p:cNvSpPr/>
          <p:nvPr/>
        </p:nvSpPr>
        <p:spPr>
          <a:xfrm flipH="1" rot="5400000">
            <a:off x="6014152" y="2221236"/>
            <a:ext cx="2214300" cy="3261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9" name="Google Shape;3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9175" y="2511625"/>
            <a:ext cx="2892775" cy="21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6"/>
          <p:cNvSpPr txBox="1"/>
          <p:nvPr>
            <p:ph idx="1" type="body"/>
          </p:nvPr>
        </p:nvSpPr>
        <p:spPr>
          <a:xfrm>
            <a:off x="655925" y="1498959"/>
            <a:ext cx="8144700" cy="31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Accurate Prediction: Our Neural Network model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achieved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 100% accuracy, outperforming other models tested.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Value of our Web App: Helps users assess their risk of heart disease before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symptoms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 appear, encouraging early detection and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prevention.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Project Overview </a:t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764100" y="1567550"/>
            <a:ext cx="7615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Overview: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We developed a machine learning-powered web application to predict an individual’s risk of heart disease based on key health indicators.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What was accomplished: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Built and compared Neural Network, Random Forest, Decision Tree, and K-Nearest Neighbors models, selecting the Neural Network for its 100% accuracy.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Dataset: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 We used a heart disease dataset with features like age, blood pressure, cholesterol etc.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400">
                <a:latin typeface="Arial"/>
                <a:ea typeface="Arial"/>
                <a:cs typeface="Arial"/>
                <a:sym typeface="Arial"/>
              </a:rPr>
              <a:t>Outcome: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The selected model was integrated into a Flask web app, allowing users to input health indicators and receive real time risk predictions.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red heart with a pink border on a white background . (Provided by Tenor)" id="237" name="Google Shape;2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7750" y="188875"/>
            <a:ext cx="733725" cy="73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81775" y="870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Which features are the most indicative of an individual having heart disease?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1195425" y="912300"/>
            <a:ext cx="7322100" cy="3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3725" y="1001125"/>
            <a:ext cx="6485500" cy="389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1195425" y="912300"/>
            <a:ext cx="7322100" cy="3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0"/>
          <p:cNvSpPr txBox="1"/>
          <p:nvPr>
            <p:ph type="title"/>
          </p:nvPr>
        </p:nvSpPr>
        <p:spPr>
          <a:xfrm>
            <a:off x="1337025" y="278176"/>
            <a:ext cx="70389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50"/>
              <a:t>Are there threshold values for features like resting heart pressure or cholesterol levels that indicate a higher chance of having heart disease?</a:t>
            </a:r>
            <a:endParaRPr b="1" sz="15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00" y="1860965"/>
            <a:ext cx="4461900" cy="2677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0625" y="1860963"/>
            <a:ext cx="4461900" cy="2677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Machine Learning Models</a:t>
            </a:r>
            <a:endParaRPr b="1">
              <a:highlight>
                <a:srgbClr val="1F1F1F"/>
              </a:highlight>
            </a:endParaRPr>
          </a:p>
        </p:txBody>
      </p:sp>
      <p:graphicFrame>
        <p:nvGraphicFramePr>
          <p:cNvPr id="258" name="Google Shape;258;p21"/>
          <p:cNvGraphicFramePr/>
          <p:nvPr/>
        </p:nvGraphicFramePr>
        <p:xfrm>
          <a:off x="806925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{1A14957B-FDA2-44BF-B81F-13D8D74EC77B}</a:tableStyleId>
              </a:tblPr>
              <a:tblGrid>
                <a:gridCol w="3765075"/>
                <a:gridCol w="3765075"/>
              </a:tblGrid>
              <a:tr h="4161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Model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Accuracy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4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Neural Network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(Deep Learning 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-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 Keras/TensorFlow)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1.00 (100%)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Random Forest Classifier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0.97 (97%)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Decision Tree Classifier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0.96 (96%)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K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-Nearest Neighbors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0.95 (95%)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57150" marB="57150" marR="123825" marL="1238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Neural Network Model (Layers)</a:t>
            </a:r>
            <a:endParaRPr b="1"/>
          </a:p>
        </p:txBody>
      </p:sp>
      <p:graphicFrame>
        <p:nvGraphicFramePr>
          <p:cNvPr id="264" name="Google Shape;264;p22"/>
          <p:cNvGraphicFramePr/>
          <p:nvPr/>
        </p:nvGraphicFramePr>
        <p:xfrm>
          <a:off x="696975" y="170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{1A14957B-FDA2-44BF-B81F-13D8D74EC77B}</a:tableStyleId>
              </a:tblPr>
              <a:tblGrid>
                <a:gridCol w="2583350"/>
                <a:gridCol w="2583350"/>
                <a:gridCol w="2583350"/>
              </a:tblGrid>
              <a:tr h="550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Layer (type)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Output Shape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Param #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50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dense (</a:t>
                      </a:r>
                      <a:r>
                        <a:rPr lang="en-GB">
                          <a:solidFill>
                            <a:srgbClr val="008FFF"/>
                          </a:solidFill>
                        </a:rPr>
                        <a:t>Dense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(</a:t>
                      </a:r>
                      <a:r>
                        <a:rPr lang="en-GB">
                          <a:solidFill>
                            <a:srgbClr val="00FFFF"/>
                          </a:solidFill>
                        </a:rPr>
                        <a:t>None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, </a:t>
                      </a:r>
                      <a:r>
                        <a:rPr lang="en-GB">
                          <a:solidFill>
                            <a:srgbClr val="00FF00"/>
                          </a:solidFill>
                        </a:rPr>
                        <a:t>120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00FF00"/>
                          </a:solidFill>
                        </a:rPr>
                        <a:t>1,680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50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dense_1 (</a:t>
                      </a:r>
                      <a:r>
                        <a:rPr lang="en-GB">
                          <a:solidFill>
                            <a:srgbClr val="008FFF"/>
                          </a:solidFill>
                        </a:rPr>
                        <a:t>Dense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(</a:t>
                      </a:r>
                      <a:r>
                        <a:rPr lang="en-GB">
                          <a:solidFill>
                            <a:srgbClr val="00FFFF"/>
                          </a:solidFill>
                        </a:rPr>
                        <a:t>None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, </a:t>
                      </a:r>
                      <a:r>
                        <a:rPr lang="en-GB">
                          <a:solidFill>
                            <a:srgbClr val="00FF00"/>
                          </a:solidFill>
                        </a:rPr>
                        <a:t>60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00FF00"/>
                          </a:solidFill>
                        </a:rPr>
                        <a:t>7,260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50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dense_2 (</a:t>
                      </a:r>
                      <a:r>
                        <a:rPr lang="en-GB">
                          <a:solidFill>
                            <a:srgbClr val="008FFF"/>
                          </a:solidFill>
                        </a:rPr>
                        <a:t>Dense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(</a:t>
                      </a:r>
                      <a:r>
                        <a:rPr lang="en-GB">
                          <a:solidFill>
                            <a:srgbClr val="00FFFF"/>
                          </a:solidFill>
                        </a:rPr>
                        <a:t>None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, </a:t>
                      </a:r>
                      <a:r>
                        <a:rPr lang="en-GB">
                          <a:solidFill>
                            <a:srgbClr val="00FF00"/>
                          </a:solidFill>
                        </a:rPr>
                        <a:t>30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00FF00"/>
                          </a:solidFill>
                        </a:rPr>
                        <a:t>1,830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50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dense_3 (</a:t>
                      </a:r>
                      <a:r>
                        <a:rPr lang="en-GB">
                          <a:solidFill>
                            <a:srgbClr val="008FFF"/>
                          </a:solidFill>
                        </a:rPr>
                        <a:t>Dense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(</a:t>
                      </a:r>
                      <a:r>
                        <a:rPr lang="en-GB">
                          <a:solidFill>
                            <a:srgbClr val="00FFFF"/>
                          </a:solidFill>
                        </a:rPr>
                        <a:t>None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, </a:t>
                      </a:r>
                      <a:r>
                        <a:rPr lang="en-GB">
                          <a:solidFill>
                            <a:srgbClr val="00FF00"/>
                          </a:solidFill>
                        </a:rPr>
                        <a:t>1</a:t>
                      </a:r>
                      <a:r>
                        <a:rPr lang="en-GB">
                          <a:solidFill>
                            <a:schemeClr val="lt1"/>
                          </a:solidFill>
                        </a:rPr>
                        <a:t>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00FF00"/>
                          </a:solidFill>
                        </a:rPr>
                        <a:t>31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>
            <p:ph type="title"/>
          </p:nvPr>
        </p:nvSpPr>
        <p:spPr>
          <a:xfrm>
            <a:off x="1297500" y="393750"/>
            <a:ext cx="68604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/>
              <a:t>Web App</a:t>
            </a:r>
            <a:endParaRPr/>
          </a:p>
        </p:txBody>
      </p:sp>
      <p:sp>
        <p:nvSpPr>
          <p:cNvPr id="270" name="Google Shape;270;p23"/>
          <p:cNvSpPr txBox="1"/>
          <p:nvPr>
            <p:ph idx="1" type="body"/>
          </p:nvPr>
        </p:nvSpPr>
        <p:spPr>
          <a:xfrm>
            <a:off x="655925" y="143972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Developed a Flask powered web app for real time heart disease risk prediction. Users input key health indicators like age, blood pressure, etc. 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1" name="Google Shape;271;p23"/>
          <p:cNvGrpSpPr/>
          <p:nvPr/>
        </p:nvGrpSpPr>
        <p:grpSpPr>
          <a:xfrm>
            <a:off x="5096395" y="1146150"/>
            <a:ext cx="3592622" cy="3101916"/>
            <a:chOff x="3553042" y="1657806"/>
            <a:chExt cx="3461100" cy="2671532"/>
          </a:xfrm>
        </p:grpSpPr>
        <p:sp>
          <p:nvSpPr>
            <p:cNvPr id="272" name="Google Shape;272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0" name="Google Shape;2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400" y="1146150"/>
            <a:ext cx="3592624" cy="232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4"/>
          <p:cNvSpPr txBox="1"/>
          <p:nvPr>
            <p:ph type="title"/>
          </p:nvPr>
        </p:nvSpPr>
        <p:spPr>
          <a:xfrm>
            <a:off x="1297500" y="393750"/>
            <a:ext cx="68604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/>
              <a:t>ToolTips</a:t>
            </a:r>
            <a:endParaRPr/>
          </a:p>
        </p:txBody>
      </p:sp>
      <p:sp>
        <p:nvSpPr>
          <p:cNvPr id="286" name="Google Shape;286;p24"/>
          <p:cNvSpPr txBox="1"/>
          <p:nvPr>
            <p:ph idx="1" type="body"/>
          </p:nvPr>
        </p:nvSpPr>
        <p:spPr>
          <a:xfrm>
            <a:off x="655925" y="143972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Tooltips provide the users with more information on the definitions and 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understand</a:t>
            </a:r>
            <a:r>
              <a:rPr lang="en-GB" sz="1400">
                <a:latin typeface="Arial"/>
                <a:ea typeface="Arial"/>
                <a:cs typeface="Arial"/>
                <a:sym typeface="Arial"/>
              </a:rPr>
              <a:t> what to input.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7" name="Google Shape;287;p24"/>
          <p:cNvGrpSpPr/>
          <p:nvPr/>
        </p:nvGrpSpPr>
        <p:grpSpPr>
          <a:xfrm>
            <a:off x="5096395" y="1146150"/>
            <a:ext cx="3592622" cy="3101916"/>
            <a:chOff x="3553042" y="1657806"/>
            <a:chExt cx="3461100" cy="2671532"/>
          </a:xfrm>
        </p:grpSpPr>
        <p:sp>
          <p:nvSpPr>
            <p:cNvPr id="288" name="Google Shape;288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6" name="Google Shape;2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400" y="1175055"/>
            <a:ext cx="3592625" cy="2300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5"/>
          <p:cNvSpPr txBox="1"/>
          <p:nvPr>
            <p:ph type="title"/>
          </p:nvPr>
        </p:nvSpPr>
        <p:spPr>
          <a:xfrm>
            <a:off x="1297500" y="393750"/>
            <a:ext cx="6860400" cy="5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/>
              <a:t>Button Activation</a:t>
            </a:r>
            <a:endParaRPr/>
          </a:p>
        </p:txBody>
      </p:sp>
      <p:sp>
        <p:nvSpPr>
          <p:cNvPr id="302" name="Google Shape;302;p25"/>
          <p:cNvSpPr txBox="1"/>
          <p:nvPr>
            <p:ph idx="1" type="body"/>
          </p:nvPr>
        </p:nvSpPr>
        <p:spPr>
          <a:xfrm>
            <a:off x="655925" y="143972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303" name="Google Shape;303;p25"/>
          <p:cNvGrpSpPr/>
          <p:nvPr/>
        </p:nvGrpSpPr>
        <p:grpSpPr>
          <a:xfrm>
            <a:off x="5096395" y="1146150"/>
            <a:ext cx="3592622" cy="3101916"/>
            <a:chOff x="3553042" y="1657806"/>
            <a:chExt cx="3461100" cy="2671532"/>
          </a:xfrm>
        </p:grpSpPr>
        <p:sp>
          <p:nvSpPr>
            <p:cNvPr id="304" name="Google Shape;304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" name="Google Shape;312;p25"/>
          <p:cNvGrpSpPr/>
          <p:nvPr/>
        </p:nvGrpSpPr>
        <p:grpSpPr>
          <a:xfrm>
            <a:off x="1170970" y="1146150"/>
            <a:ext cx="3592622" cy="3101916"/>
            <a:chOff x="3553042" y="1657806"/>
            <a:chExt cx="3461100" cy="2671532"/>
          </a:xfrm>
        </p:grpSpPr>
        <p:sp>
          <p:nvSpPr>
            <p:cNvPr id="313" name="Google Shape;313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1" name="Google Shape;3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0975" y="1146150"/>
            <a:ext cx="3592626" cy="23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6400" y="1146150"/>
            <a:ext cx="3592625" cy="23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